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8" r:id="rId3"/>
    <p:sldId id="259" r:id="rId4"/>
    <p:sldId id="257" r:id="rId5"/>
    <p:sldId id="301" r:id="rId6"/>
    <p:sldId id="258" r:id="rId7"/>
    <p:sldId id="260" r:id="rId8"/>
    <p:sldId id="261" r:id="rId9"/>
    <p:sldId id="262" r:id="rId10"/>
    <p:sldId id="263" r:id="rId11"/>
    <p:sldId id="264" r:id="rId12"/>
    <p:sldId id="275" r:id="rId13"/>
    <p:sldId id="276" r:id="rId14"/>
    <p:sldId id="297" r:id="rId15"/>
    <p:sldId id="273" r:id="rId16"/>
    <p:sldId id="280" r:id="rId17"/>
    <p:sldId id="277" r:id="rId18"/>
    <p:sldId id="295" r:id="rId19"/>
    <p:sldId id="281" r:id="rId20"/>
    <p:sldId id="298" r:id="rId21"/>
    <p:sldId id="283" r:id="rId22"/>
    <p:sldId id="284" r:id="rId23"/>
    <p:sldId id="286" r:id="rId24"/>
    <p:sldId id="287" r:id="rId25"/>
    <p:sldId id="292" r:id="rId26"/>
    <p:sldId id="288" r:id="rId27"/>
    <p:sldId id="290" r:id="rId28"/>
    <p:sldId id="291" r:id="rId29"/>
    <p:sldId id="293" r:id="rId30"/>
    <p:sldId id="299" r:id="rId31"/>
    <p:sldId id="294" r:id="rId32"/>
    <p:sldId id="282" r:id="rId33"/>
    <p:sldId id="265" r:id="rId34"/>
    <p:sldId id="270" r:id="rId35"/>
    <p:sldId id="30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3" autoAdjust="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62DEE-2125-4959-A9E2-E8F001D4C6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37902E-E0D1-4027-B2BA-26D56474948B}">
      <dgm:prSet phldrT="[Текст]"/>
      <dgm:spPr/>
      <dgm:t>
        <a:bodyPr/>
        <a:lstStyle/>
        <a:p>
          <a:r>
            <a:rPr lang="ru-RU" dirty="0"/>
            <a:t>«Ты не умеешь строить, рисовать…», « Ты никогда не….»</a:t>
          </a:r>
        </a:p>
      </dgm:t>
    </dgm:pt>
    <dgm:pt modelId="{1396044F-6782-4840-BE21-046244824E07}" type="parTrans" cxnId="{3C89A19F-5B15-4408-89C4-0F45B325CDB1}">
      <dgm:prSet/>
      <dgm:spPr/>
      <dgm:t>
        <a:bodyPr/>
        <a:lstStyle/>
        <a:p>
          <a:endParaRPr lang="ru-RU"/>
        </a:p>
      </dgm:t>
    </dgm:pt>
    <dgm:pt modelId="{5DA09717-4266-4020-8629-89EBB369BD6C}" type="sibTrans" cxnId="{3C89A19F-5B15-4408-89C4-0F45B325CDB1}">
      <dgm:prSet/>
      <dgm:spPr/>
      <dgm:t>
        <a:bodyPr/>
        <a:lstStyle/>
        <a:p>
          <a:endParaRPr lang="ru-RU"/>
        </a:p>
      </dgm:t>
    </dgm:pt>
    <dgm:pt modelId="{AEB4B9D6-B19D-4E07-A7F1-9E5C8595ABD0}">
      <dgm:prSet phldrT="[Текст]" custT="1"/>
      <dgm:spPr/>
      <dgm:t>
        <a:bodyPr/>
        <a:lstStyle/>
        <a:p>
          <a:r>
            <a:rPr lang="ru-RU" sz="1600" dirty="0"/>
            <a:t>Ребенок не может сохранить побуждение к данному виду деятельности</a:t>
          </a:r>
        </a:p>
      </dgm:t>
    </dgm:pt>
    <dgm:pt modelId="{DC5873B8-A444-42D2-B374-69A8CD8B287C}" type="parTrans" cxnId="{4B3C8A0B-84B7-4DF2-A6F6-E9AE3EDF553D}">
      <dgm:prSet/>
      <dgm:spPr/>
      <dgm:t>
        <a:bodyPr/>
        <a:lstStyle/>
        <a:p>
          <a:endParaRPr lang="ru-RU"/>
        </a:p>
      </dgm:t>
    </dgm:pt>
    <dgm:pt modelId="{A8EBF039-7793-43B0-88E4-E848770CB0C9}" type="sibTrans" cxnId="{4B3C8A0B-84B7-4DF2-A6F6-E9AE3EDF553D}">
      <dgm:prSet/>
      <dgm:spPr/>
      <dgm:t>
        <a:bodyPr/>
        <a:lstStyle/>
        <a:p>
          <a:endParaRPr lang="ru-RU"/>
        </a:p>
      </dgm:t>
    </dgm:pt>
    <dgm:pt modelId="{89539254-E74B-4CBD-8056-8CB99F7F4F81}">
      <dgm:prSet phldrT="[Текст]"/>
      <dgm:spPr/>
      <dgm:t>
        <a:bodyPr/>
        <a:lstStyle/>
        <a:p>
          <a:r>
            <a:rPr lang="ru-RU" dirty="0"/>
            <a:t>Оценка личности ребенка (грубиян, нытик, лентяй, бестолочь…)</a:t>
          </a:r>
        </a:p>
      </dgm:t>
    </dgm:pt>
    <dgm:pt modelId="{E833D13A-208A-43AD-BB1C-26651BC680EA}" type="parTrans" cxnId="{190767BD-8705-47F4-A2F0-0C4EA709188F}">
      <dgm:prSet/>
      <dgm:spPr/>
      <dgm:t>
        <a:bodyPr/>
        <a:lstStyle/>
        <a:p>
          <a:endParaRPr lang="ru-RU"/>
        </a:p>
      </dgm:t>
    </dgm:pt>
    <dgm:pt modelId="{83C84573-8BB3-4B23-83DB-31E84A02A9F4}" type="sibTrans" cxnId="{190767BD-8705-47F4-A2F0-0C4EA709188F}">
      <dgm:prSet/>
      <dgm:spPr/>
      <dgm:t>
        <a:bodyPr/>
        <a:lstStyle/>
        <a:p>
          <a:endParaRPr lang="ru-RU"/>
        </a:p>
      </dgm:t>
    </dgm:pt>
    <dgm:pt modelId="{2C7C864B-B771-4642-8C5D-A30A11CE057B}">
      <dgm:prSet phldrT="[Текст]" custT="1"/>
      <dgm:spPr/>
      <dgm:t>
        <a:bodyPr/>
        <a:lstStyle/>
        <a:p>
          <a:r>
            <a:rPr lang="ru-RU" sz="1600" dirty="0"/>
            <a:t>Блокирует развитие ребенка</a:t>
          </a:r>
        </a:p>
      </dgm:t>
    </dgm:pt>
    <dgm:pt modelId="{CE4A9621-1B2E-4AA9-869F-E1E561F5F24B}" type="parTrans" cxnId="{15E317E2-73C5-4251-B87B-EDFF8ADFC88B}">
      <dgm:prSet/>
      <dgm:spPr/>
      <dgm:t>
        <a:bodyPr/>
        <a:lstStyle/>
        <a:p>
          <a:endParaRPr lang="ru-RU"/>
        </a:p>
      </dgm:t>
    </dgm:pt>
    <dgm:pt modelId="{A726AE6E-2546-4B46-AE10-CD73DD573B07}" type="sibTrans" cxnId="{15E317E2-73C5-4251-B87B-EDFF8ADFC88B}">
      <dgm:prSet/>
      <dgm:spPr/>
      <dgm:t>
        <a:bodyPr/>
        <a:lstStyle/>
        <a:p>
          <a:endParaRPr lang="ru-RU"/>
        </a:p>
      </dgm:t>
    </dgm:pt>
    <dgm:pt modelId="{5A083777-5E11-4889-8B8A-3D6818E4E5BE}">
      <dgm:prSet phldrT="[Текст]"/>
      <dgm:spPr/>
      <dgm:t>
        <a:bodyPr/>
        <a:lstStyle/>
        <a:p>
          <a:r>
            <a:rPr lang="ru-RU" dirty="0"/>
            <a:t>Сравнение с другими</a:t>
          </a:r>
        </a:p>
      </dgm:t>
    </dgm:pt>
    <dgm:pt modelId="{161FBB38-16F6-4D7B-AC39-EB09A87E0D69}" type="parTrans" cxnId="{C0EBBA4D-5519-49F5-8572-2CE419EE0417}">
      <dgm:prSet/>
      <dgm:spPr/>
      <dgm:t>
        <a:bodyPr/>
        <a:lstStyle/>
        <a:p>
          <a:endParaRPr lang="ru-RU"/>
        </a:p>
      </dgm:t>
    </dgm:pt>
    <dgm:pt modelId="{E3ED5CE6-4D70-4DEE-8587-06631C6D7334}" type="sibTrans" cxnId="{C0EBBA4D-5519-49F5-8572-2CE419EE0417}">
      <dgm:prSet/>
      <dgm:spPr/>
      <dgm:t>
        <a:bodyPr/>
        <a:lstStyle/>
        <a:p>
          <a:endParaRPr lang="ru-RU"/>
        </a:p>
      </dgm:t>
    </dgm:pt>
    <dgm:pt modelId="{E411B76C-FEC2-4142-8019-5077C19C42C8}">
      <dgm:prSet phldrT="[Текст]" custT="1"/>
      <dgm:spPr/>
      <dgm:t>
        <a:bodyPr/>
        <a:lstStyle/>
        <a:p>
          <a:r>
            <a:rPr lang="ru-RU" sz="1500" dirty="0"/>
            <a:t> </a:t>
          </a:r>
          <a:r>
            <a:rPr lang="ru-RU" sz="1600" dirty="0"/>
            <a:t>Является психотравмирующим фактором</a:t>
          </a:r>
        </a:p>
      </dgm:t>
    </dgm:pt>
    <dgm:pt modelId="{B7D987E1-468B-4E0E-A30A-243453877B6E}" type="parTrans" cxnId="{604923A6-2FB4-4036-8979-9EA9AB9F65C2}">
      <dgm:prSet/>
      <dgm:spPr/>
      <dgm:t>
        <a:bodyPr/>
        <a:lstStyle/>
        <a:p>
          <a:endParaRPr lang="ru-RU"/>
        </a:p>
      </dgm:t>
    </dgm:pt>
    <dgm:pt modelId="{86C6B137-94FD-4D19-AC4B-972E3C03C477}" type="sibTrans" cxnId="{604923A6-2FB4-4036-8979-9EA9AB9F65C2}">
      <dgm:prSet/>
      <dgm:spPr/>
      <dgm:t>
        <a:bodyPr/>
        <a:lstStyle/>
        <a:p>
          <a:endParaRPr lang="ru-RU"/>
        </a:p>
      </dgm:t>
    </dgm:pt>
    <dgm:pt modelId="{12AF888C-EF31-4FEE-8560-90A511098608}">
      <dgm:prSet phldrT="[Текст]" custT="1"/>
      <dgm:spPr/>
      <dgm:t>
        <a:bodyPr/>
        <a:lstStyle/>
        <a:p>
          <a:r>
            <a:rPr lang="ru-RU" sz="1600" dirty="0"/>
            <a:t>Формирует негативизм, эгоизм, зависть</a:t>
          </a:r>
        </a:p>
      </dgm:t>
    </dgm:pt>
    <dgm:pt modelId="{5BA8423E-D79C-4FF2-855D-B78392385A79}" type="parTrans" cxnId="{61766553-B97B-4D89-BD64-F58911BBA630}">
      <dgm:prSet/>
      <dgm:spPr/>
      <dgm:t>
        <a:bodyPr/>
        <a:lstStyle/>
        <a:p>
          <a:endParaRPr lang="ru-RU"/>
        </a:p>
      </dgm:t>
    </dgm:pt>
    <dgm:pt modelId="{4D4AA755-71CF-4FC8-9410-6D21029FDEC3}" type="sibTrans" cxnId="{61766553-B97B-4D89-BD64-F58911BBA630}">
      <dgm:prSet/>
      <dgm:spPr/>
      <dgm:t>
        <a:bodyPr/>
        <a:lstStyle/>
        <a:p>
          <a:endParaRPr lang="ru-RU"/>
        </a:p>
      </dgm:t>
    </dgm:pt>
    <dgm:pt modelId="{34BEAE57-37ED-48BF-AC37-FAFF6CB9EEB2}">
      <dgm:prSet phldrT="[Текст]" custT="1"/>
      <dgm:spPr/>
      <dgm:t>
        <a:bodyPr/>
        <a:lstStyle/>
        <a:p>
          <a:r>
            <a:rPr lang="ru-RU" sz="1600" dirty="0"/>
            <a:t>Утрачивает уверенность в себе, своих силах и способностях</a:t>
          </a:r>
        </a:p>
      </dgm:t>
    </dgm:pt>
    <dgm:pt modelId="{D8BDA717-A9BA-450C-B4D0-C7395880D92B}" type="parTrans" cxnId="{1DFDA3D5-3021-465B-B6E8-1CBE1A7200D4}">
      <dgm:prSet/>
      <dgm:spPr/>
      <dgm:t>
        <a:bodyPr/>
        <a:lstStyle/>
        <a:p>
          <a:endParaRPr lang="ru-RU"/>
        </a:p>
      </dgm:t>
    </dgm:pt>
    <dgm:pt modelId="{C7E8EFE7-F53E-43A3-A255-8A0F59970DE7}" type="sibTrans" cxnId="{1DFDA3D5-3021-465B-B6E8-1CBE1A7200D4}">
      <dgm:prSet/>
      <dgm:spPr/>
      <dgm:t>
        <a:bodyPr/>
        <a:lstStyle/>
        <a:p>
          <a:endParaRPr lang="ru-RU"/>
        </a:p>
      </dgm:t>
    </dgm:pt>
    <dgm:pt modelId="{8070DED8-ABDF-43EE-B761-D4706B1AB3C9}">
      <dgm:prSet phldrT="[Текст]" custT="1"/>
      <dgm:spPr/>
      <dgm:t>
        <a:bodyPr/>
        <a:lstStyle/>
        <a:p>
          <a:r>
            <a:rPr lang="ru-RU" sz="1600" dirty="0"/>
            <a:t>Формирует комплекс неполноценности и заниженную самооценку</a:t>
          </a:r>
        </a:p>
      </dgm:t>
    </dgm:pt>
    <dgm:pt modelId="{EF14203C-4F25-4767-B680-24C3E5DC0150}" type="parTrans" cxnId="{192BAA87-3993-4BAA-9E85-405A80878D8D}">
      <dgm:prSet/>
      <dgm:spPr/>
      <dgm:t>
        <a:bodyPr/>
        <a:lstStyle/>
        <a:p>
          <a:endParaRPr lang="ru-RU"/>
        </a:p>
      </dgm:t>
    </dgm:pt>
    <dgm:pt modelId="{448AB9FB-B45E-4336-97BA-DA0455BB8A8E}" type="sibTrans" cxnId="{192BAA87-3993-4BAA-9E85-405A80878D8D}">
      <dgm:prSet/>
      <dgm:spPr/>
      <dgm:t>
        <a:bodyPr/>
        <a:lstStyle/>
        <a:p>
          <a:endParaRPr lang="ru-RU"/>
        </a:p>
      </dgm:t>
    </dgm:pt>
    <dgm:pt modelId="{DC4D7A33-55FB-421B-8A3D-72D4A9739439}" type="pres">
      <dgm:prSet presAssocID="{27362DEE-2125-4959-A9E2-E8F001D4C6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2AE72-EE81-43D3-82ED-2CF6AD371BF9}" type="pres">
      <dgm:prSet presAssocID="{DA37902E-E0D1-4027-B2BA-26D56474948B}" presName="linNode" presStyleCnt="0"/>
      <dgm:spPr/>
    </dgm:pt>
    <dgm:pt modelId="{2F180DB4-C22F-4008-850E-2775138436AA}" type="pres">
      <dgm:prSet presAssocID="{DA37902E-E0D1-4027-B2BA-26D56474948B}" presName="parentText" presStyleLbl="node1" presStyleIdx="0" presStyleCnt="3" custScaleY="784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62C1D-EDC8-4D6A-BFDE-9DC5DEBC8069}" type="pres">
      <dgm:prSet presAssocID="{DA37902E-E0D1-4027-B2BA-26D56474948B}" presName="descendantText" presStyleLbl="alignAccFollowNode1" presStyleIdx="0" presStyleCnt="3" custScaleY="81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BF913-052F-4F37-9CDD-32EA5AAECE2B}" type="pres">
      <dgm:prSet presAssocID="{5DA09717-4266-4020-8629-89EBB369BD6C}" presName="sp" presStyleCnt="0"/>
      <dgm:spPr/>
    </dgm:pt>
    <dgm:pt modelId="{D1F29DFF-82A8-4AF0-9B9B-73A6FF2F2095}" type="pres">
      <dgm:prSet presAssocID="{89539254-E74B-4CBD-8056-8CB99F7F4F81}" presName="linNode" presStyleCnt="0"/>
      <dgm:spPr/>
    </dgm:pt>
    <dgm:pt modelId="{FD3B0FE0-1202-40AC-8F08-CC6A1CC7FDF8}" type="pres">
      <dgm:prSet presAssocID="{89539254-E74B-4CBD-8056-8CB99F7F4F81}" presName="parentText" presStyleLbl="node1" presStyleIdx="1" presStyleCnt="3" custScaleY="788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0D931-C8A8-44E5-85A0-BE5663875C68}" type="pres">
      <dgm:prSet presAssocID="{89539254-E74B-4CBD-8056-8CB99F7F4F81}" presName="descendantText" presStyleLbl="alignAccFollowNode1" presStyleIdx="1" presStyleCnt="3" custScaleY="92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12AF4-5D37-4975-A276-1698B7D59F6F}" type="pres">
      <dgm:prSet presAssocID="{83C84573-8BB3-4B23-83DB-31E84A02A9F4}" presName="sp" presStyleCnt="0"/>
      <dgm:spPr/>
    </dgm:pt>
    <dgm:pt modelId="{A94165C2-4B52-42F6-A8BA-618A50247E1A}" type="pres">
      <dgm:prSet presAssocID="{5A083777-5E11-4889-8B8A-3D6818E4E5BE}" presName="linNode" presStyleCnt="0"/>
      <dgm:spPr/>
    </dgm:pt>
    <dgm:pt modelId="{5D2C2AB5-AA10-4928-A250-8A4CD749D345}" type="pres">
      <dgm:prSet presAssocID="{5A083777-5E11-4889-8B8A-3D6818E4E5BE}" presName="parentText" presStyleLbl="node1" presStyleIdx="2" presStyleCnt="3" custScaleY="77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A6598-9193-4896-8CD6-7956331F00AB}" type="pres">
      <dgm:prSet presAssocID="{5A083777-5E11-4889-8B8A-3D6818E4E5BE}" presName="descendantText" presStyleLbl="alignAccFollowNode1" presStyleIdx="2" presStyleCnt="3" custScaleY="86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926016-BCE6-486C-9D8B-16153565575C}" type="presOf" srcId="{5A083777-5E11-4889-8B8A-3D6818E4E5BE}" destId="{5D2C2AB5-AA10-4928-A250-8A4CD749D345}" srcOrd="0" destOrd="0" presId="urn:microsoft.com/office/officeart/2005/8/layout/vList5"/>
    <dgm:cxn modelId="{61766553-B97B-4D89-BD64-F58911BBA630}" srcId="{5A083777-5E11-4889-8B8A-3D6818E4E5BE}" destId="{12AF888C-EF31-4FEE-8560-90A511098608}" srcOrd="1" destOrd="0" parTransId="{5BA8423E-D79C-4FF2-855D-B78392385A79}" sibTransId="{4D4AA755-71CF-4FC8-9410-6D21029FDEC3}"/>
    <dgm:cxn modelId="{604923A6-2FB4-4036-8979-9EA9AB9F65C2}" srcId="{5A083777-5E11-4889-8B8A-3D6818E4E5BE}" destId="{E411B76C-FEC2-4142-8019-5077C19C42C8}" srcOrd="0" destOrd="0" parTransId="{B7D987E1-468B-4E0E-A30A-243453877B6E}" sibTransId="{86C6B137-94FD-4D19-AC4B-972E3C03C477}"/>
    <dgm:cxn modelId="{D73A28C8-4305-4831-B4B2-CB8C04599287}" type="presOf" srcId="{DA37902E-E0D1-4027-B2BA-26D56474948B}" destId="{2F180DB4-C22F-4008-850E-2775138436AA}" srcOrd="0" destOrd="0" presId="urn:microsoft.com/office/officeart/2005/8/layout/vList5"/>
    <dgm:cxn modelId="{884F3979-47F6-416D-BA98-60B00CF8552F}" type="presOf" srcId="{2C7C864B-B771-4642-8C5D-A30A11CE057B}" destId="{C280D931-C8A8-44E5-85A0-BE5663875C68}" srcOrd="0" destOrd="0" presId="urn:microsoft.com/office/officeart/2005/8/layout/vList5"/>
    <dgm:cxn modelId="{886357E8-4BBC-46E6-B09F-BCE690832054}" type="presOf" srcId="{8070DED8-ABDF-43EE-B761-D4706B1AB3C9}" destId="{C280D931-C8A8-44E5-85A0-BE5663875C68}" srcOrd="0" destOrd="1" presId="urn:microsoft.com/office/officeart/2005/8/layout/vList5"/>
    <dgm:cxn modelId="{C0EBBA4D-5519-49F5-8572-2CE419EE0417}" srcId="{27362DEE-2125-4959-A9E2-E8F001D4C666}" destId="{5A083777-5E11-4889-8B8A-3D6818E4E5BE}" srcOrd="2" destOrd="0" parTransId="{161FBB38-16F6-4D7B-AC39-EB09A87E0D69}" sibTransId="{E3ED5CE6-4D70-4DEE-8587-06631C6D7334}"/>
    <dgm:cxn modelId="{15E317E2-73C5-4251-B87B-EDFF8ADFC88B}" srcId="{89539254-E74B-4CBD-8056-8CB99F7F4F81}" destId="{2C7C864B-B771-4642-8C5D-A30A11CE057B}" srcOrd="0" destOrd="0" parTransId="{CE4A9621-1B2E-4AA9-869F-E1E561F5F24B}" sibTransId="{A726AE6E-2546-4B46-AE10-CD73DD573B07}"/>
    <dgm:cxn modelId="{53514849-AE2B-400C-81F4-C082F22314B8}" type="presOf" srcId="{AEB4B9D6-B19D-4E07-A7F1-9E5C8595ABD0}" destId="{C4662C1D-EDC8-4D6A-BFDE-9DC5DEBC8069}" srcOrd="0" destOrd="0" presId="urn:microsoft.com/office/officeart/2005/8/layout/vList5"/>
    <dgm:cxn modelId="{0BF38584-8D80-41D7-8160-C99AB03C19F1}" type="presOf" srcId="{27362DEE-2125-4959-A9E2-E8F001D4C666}" destId="{DC4D7A33-55FB-421B-8A3D-72D4A9739439}" srcOrd="0" destOrd="0" presId="urn:microsoft.com/office/officeart/2005/8/layout/vList5"/>
    <dgm:cxn modelId="{4B3C8A0B-84B7-4DF2-A6F6-E9AE3EDF553D}" srcId="{DA37902E-E0D1-4027-B2BA-26D56474948B}" destId="{AEB4B9D6-B19D-4E07-A7F1-9E5C8595ABD0}" srcOrd="0" destOrd="0" parTransId="{DC5873B8-A444-42D2-B374-69A8CD8B287C}" sibTransId="{A8EBF039-7793-43B0-88E4-E848770CB0C9}"/>
    <dgm:cxn modelId="{6745D55D-D3F2-4FEC-83F8-9B3215FD1F01}" type="presOf" srcId="{34BEAE57-37ED-48BF-AC37-FAFF6CB9EEB2}" destId="{C4662C1D-EDC8-4D6A-BFDE-9DC5DEBC8069}" srcOrd="0" destOrd="1" presId="urn:microsoft.com/office/officeart/2005/8/layout/vList5"/>
    <dgm:cxn modelId="{1DFDA3D5-3021-465B-B6E8-1CBE1A7200D4}" srcId="{DA37902E-E0D1-4027-B2BA-26D56474948B}" destId="{34BEAE57-37ED-48BF-AC37-FAFF6CB9EEB2}" srcOrd="1" destOrd="0" parTransId="{D8BDA717-A9BA-450C-B4D0-C7395880D92B}" sibTransId="{C7E8EFE7-F53E-43A3-A255-8A0F59970DE7}"/>
    <dgm:cxn modelId="{1CC014A4-A716-4854-AE2E-DA82A55E22EC}" type="presOf" srcId="{E411B76C-FEC2-4142-8019-5077C19C42C8}" destId="{EB0A6598-9193-4896-8CD6-7956331F00AB}" srcOrd="0" destOrd="0" presId="urn:microsoft.com/office/officeart/2005/8/layout/vList5"/>
    <dgm:cxn modelId="{192BAA87-3993-4BAA-9E85-405A80878D8D}" srcId="{89539254-E74B-4CBD-8056-8CB99F7F4F81}" destId="{8070DED8-ABDF-43EE-B761-D4706B1AB3C9}" srcOrd="1" destOrd="0" parTransId="{EF14203C-4F25-4767-B680-24C3E5DC0150}" sibTransId="{448AB9FB-B45E-4336-97BA-DA0455BB8A8E}"/>
    <dgm:cxn modelId="{190767BD-8705-47F4-A2F0-0C4EA709188F}" srcId="{27362DEE-2125-4959-A9E2-E8F001D4C666}" destId="{89539254-E74B-4CBD-8056-8CB99F7F4F81}" srcOrd="1" destOrd="0" parTransId="{E833D13A-208A-43AD-BB1C-26651BC680EA}" sibTransId="{83C84573-8BB3-4B23-83DB-31E84A02A9F4}"/>
    <dgm:cxn modelId="{3C89A19F-5B15-4408-89C4-0F45B325CDB1}" srcId="{27362DEE-2125-4959-A9E2-E8F001D4C666}" destId="{DA37902E-E0D1-4027-B2BA-26D56474948B}" srcOrd="0" destOrd="0" parTransId="{1396044F-6782-4840-BE21-046244824E07}" sibTransId="{5DA09717-4266-4020-8629-89EBB369BD6C}"/>
    <dgm:cxn modelId="{FEED70B8-3C7F-4563-BC6F-961E9AEB9AE1}" type="presOf" srcId="{89539254-E74B-4CBD-8056-8CB99F7F4F81}" destId="{FD3B0FE0-1202-40AC-8F08-CC6A1CC7FDF8}" srcOrd="0" destOrd="0" presId="urn:microsoft.com/office/officeart/2005/8/layout/vList5"/>
    <dgm:cxn modelId="{7A7D659F-84B5-4105-A4BF-DDA87E8D1C43}" type="presOf" srcId="{12AF888C-EF31-4FEE-8560-90A511098608}" destId="{EB0A6598-9193-4896-8CD6-7956331F00AB}" srcOrd="0" destOrd="1" presId="urn:microsoft.com/office/officeart/2005/8/layout/vList5"/>
    <dgm:cxn modelId="{B010EECD-16E7-44A8-A14E-AD4ED19EFCE5}" type="presParOf" srcId="{DC4D7A33-55FB-421B-8A3D-72D4A9739439}" destId="{07C2AE72-EE81-43D3-82ED-2CF6AD371BF9}" srcOrd="0" destOrd="0" presId="urn:microsoft.com/office/officeart/2005/8/layout/vList5"/>
    <dgm:cxn modelId="{6161A8AC-2A9C-40C0-9991-B957B0709641}" type="presParOf" srcId="{07C2AE72-EE81-43D3-82ED-2CF6AD371BF9}" destId="{2F180DB4-C22F-4008-850E-2775138436AA}" srcOrd="0" destOrd="0" presId="urn:microsoft.com/office/officeart/2005/8/layout/vList5"/>
    <dgm:cxn modelId="{FBAF406C-A7BC-4275-8962-DD7AA671AD68}" type="presParOf" srcId="{07C2AE72-EE81-43D3-82ED-2CF6AD371BF9}" destId="{C4662C1D-EDC8-4D6A-BFDE-9DC5DEBC8069}" srcOrd="1" destOrd="0" presId="urn:microsoft.com/office/officeart/2005/8/layout/vList5"/>
    <dgm:cxn modelId="{716869F5-B2D5-4974-942F-2FD1716556CA}" type="presParOf" srcId="{DC4D7A33-55FB-421B-8A3D-72D4A9739439}" destId="{496BF913-052F-4F37-9CDD-32EA5AAECE2B}" srcOrd="1" destOrd="0" presId="urn:microsoft.com/office/officeart/2005/8/layout/vList5"/>
    <dgm:cxn modelId="{E4D0E8ED-0613-4279-BC05-7725D51B21C1}" type="presParOf" srcId="{DC4D7A33-55FB-421B-8A3D-72D4A9739439}" destId="{D1F29DFF-82A8-4AF0-9B9B-73A6FF2F2095}" srcOrd="2" destOrd="0" presId="urn:microsoft.com/office/officeart/2005/8/layout/vList5"/>
    <dgm:cxn modelId="{A52B9CF3-B41C-4114-AEF0-811515A26E7E}" type="presParOf" srcId="{D1F29DFF-82A8-4AF0-9B9B-73A6FF2F2095}" destId="{FD3B0FE0-1202-40AC-8F08-CC6A1CC7FDF8}" srcOrd="0" destOrd="0" presId="urn:microsoft.com/office/officeart/2005/8/layout/vList5"/>
    <dgm:cxn modelId="{317B29AB-818F-481C-B928-88AE06E54899}" type="presParOf" srcId="{D1F29DFF-82A8-4AF0-9B9B-73A6FF2F2095}" destId="{C280D931-C8A8-44E5-85A0-BE5663875C68}" srcOrd="1" destOrd="0" presId="urn:microsoft.com/office/officeart/2005/8/layout/vList5"/>
    <dgm:cxn modelId="{8B7C02B6-FA7A-45D5-83D8-E64C5A01B817}" type="presParOf" srcId="{DC4D7A33-55FB-421B-8A3D-72D4A9739439}" destId="{EAE12AF4-5D37-4975-A276-1698B7D59F6F}" srcOrd="3" destOrd="0" presId="urn:microsoft.com/office/officeart/2005/8/layout/vList5"/>
    <dgm:cxn modelId="{C1114259-ED6D-4C59-8D40-820919C59239}" type="presParOf" srcId="{DC4D7A33-55FB-421B-8A3D-72D4A9739439}" destId="{A94165C2-4B52-42F6-A8BA-618A50247E1A}" srcOrd="4" destOrd="0" presId="urn:microsoft.com/office/officeart/2005/8/layout/vList5"/>
    <dgm:cxn modelId="{9D7E7EB6-4576-4733-A9DD-169E781AB9AA}" type="presParOf" srcId="{A94165C2-4B52-42F6-A8BA-618A50247E1A}" destId="{5D2C2AB5-AA10-4928-A250-8A4CD749D345}" srcOrd="0" destOrd="0" presId="urn:microsoft.com/office/officeart/2005/8/layout/vList5"/>
    <dgm:cxn modelId="{F6E1E13E-2E15-4427-B838-AD6F730721B7}" type="presParOf" srcId="{A94165C2-4B52-42F6-A8BA-618A50247E1A}" destId="{EB0A6598-9193-4896-8CD6-7956331F00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6768B5-CC98-43F7-8DFA-7C886C30AB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4356C1B-CA0E-4BDF-B7BE-994869AD836E}">
      <dgm:prSet phldrT="[Текст]"/>
      <dgm:spPr/>
      <dgm:t>
        <a:bodyPr/>
        <a:lstStyle/>
        <a:p>
          <a:r>
            <a:rPr lang="ru-RU" b="1" dirty="0"/>
            <a:t>Отрицательные эмоции, неприятные переживания</a:t>
          </a:r>
        </a:p>
      </dgm:t>
    </dgm:pt>
    <dgm:pt modelId="{020BB365-3CB1-417B-8724-6402A1CE6E8D}" type="parTrans" cxnId="{89709A98-B5CF-4CAA-9D3B-448FD184BB7B}">
      <dgm:prSet/>
      <dgm:spPr/>
      <dgm:t>
        <a:bodyPr/>
        <a:lstStyle/>
        <a:p>
          <a:endParaRPr lang="ru-RU"/>
        </a:p>
      </dgm:t>
    </dgm:pt>
    <dgm:pt modelId="{55E99FA3-4623-4C7E-B257-B920BC76CF94}" type="sibTrans" cxnId="{89709A98-B5CF-4CAA-9D3B-448FD184BB7B}">
      <dgm:prSet/>
      <dgm:spPr/>
      <dgm:t>
        <a:bodyPr/>
        <a:lstStyle/>
        <a:p>
          <a:endParaRPr lang="ru-RU"/>
        </a:p>
      </dgm:t>
    </dgm:pt>
    <dgm:pt modelId="{FB4B1E81-325F-4DBE-8182-55275DF09B25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>
              <a:solidFill>
                <a:schemeClr val="accent1"/>
              </a:solidFill>
            </a:rPr>
            <a:t>Оказывают</a:t>
          </a:r>
          <a:r>
            <a:rPr lang="ru-RU" b="1" baseline="0" dirty="0">
              <a:solidFill>
                <a:schemeClr val="accent1"/>
              </a:solidFill>
            </a:rPr>
            <a:t> тормозящее влияние на активность</a:t>
          </a:r>
          <a:endParaRPr lang="ru-RU" b="1" dirty="0">
            <a:solidFill>
              <a:schemeClr val="accent1"/>
            </a:solidFill>
          </a:endParaRPr>
        </a:p>
      </dgm:t>
    </dgm:pt>
    <dgm:pt modelId="{9169CB33-C9D5-4C61-A253-4404389CDC7B}" type="parTrans" cxnId="{B6687753-0984-4B73-83E8-ACA570CB9D2F}">
      <dgm:prSet/>
      <dgm:spPr/>
      <dgm:t>
        <a:bodyPr/>
        <a:lstStyle/>
        <a:p>
          <a:endParaRPr lang="ru-RU"/>
        </a:p>
      </dgm:t>
    </dgm:pt>
    <dgm:pt modelId="{41E5355D-DADF-4CF6-B09D-393EA12CD480}" type="sibTrans" cxnId="{B6687753-0984-4B73-83E8-ACA570CB9D2F}">
      <dgm:prSet/>
      <dgm:spPr/>
      <dgm:t>
        <a:bodyPr/>
        <a:lstStyle/>
        <a:p>
          <a:endParaRPr lang="ru-RU"/>
        </a:p>
      </dgm:t>
    </dgm:pt>
    <dgm:pt modelId="{B1300E82-6728-45E4-9893-E4CA7FFE40DD}">
      <dgm:prSet phldrT="[Текст]"/>
      <dgm:spPr/>
      <dgm:t>
        <a:bodyPr/>
        <a:lstStyle/>
        <a:p>
          <a:r>
            <a:rPr lang="ru-RU" b="1" dirty="0"/>
            <a:t>Уход от деятельности, вызывающей неприятные переживания, потеря интереса</a:t>
          </a:r>
        </a:p>
      </dgm:t>
    </dgm:pt>
    <dgm:pt modelId="{5524B886-6B8B-45C7-90B1-AE89E004F243}" type="parTrans" cxnId="{F324ABE3-03B5-4548-988D-181D3744E959}">
      <dgm:prSet/>
      <dgm:spPr/>
      <dgm:t>
        <a:bodyPr/>
        <a:lstStyle/>
        <a:p>
          <a:endParaRPr lang="ru-RU"/>
        </a:p>
      </dgm:t>
    </dgm:pt>
    <dgm:pt modelId="{6BC0D94C-6A95-4444-B782-03A6B854F0B9}" type="sibTrans" cxnId="{F324ABE3-03B5-4548-988D-181D3744E959}">
      <dgm:prSet/>
      <dgm:spPr/>
      <dgm:t>
        <a:bodyPr/>
        <a:lstStyle/>
        <a:p>
          <a:endParaRPr lang="ru-RU"/>
        </a:p>
      </dgm:t>
    </dgm:pt>
    <dgm:pt modelId="{00EB81AE-5575-4475-9CB5-06D55B610784}" type="pres">
      <dgm:prSet presAssocID="{A56768B5-CC98-43F7-8DFA-7C886C30AB45}" presName="CompostProcess" presStyleCnt="0">
        <dgm:presLayoutVars>
          <dgm:dir/>
          <dgm:resizeHandles val="exact"/>
        </dgm:presLayoutVars>
      </dgm:prSet>
      <dgm:spPr/>
    </dgm:pt>
    <dgm:pt modelId="{9FE3DE05-EF97-422F-8806-E070D34FF9FD}" type="pres">
      <dgm:prSet presAssocID="{A56768B5-CC98-43F7-8DFA-7C886C30AB45}" presName="arrow" presStyleLbl="bgShp" presStyleIdx="0" presStyleCnt="1"/>
      <dgm:spPr/>
    </dgm:pt>
    <dgm:pt modelId="{3223C3FD-4F54-4FA8-8055-C0ECE587C94D}" type="pres">
      <dgm:prSet presAssocID="{A56768B5-CC98-43F7-8DFA-7C886C30AB45}" presName="linearProcess" presStyleCnt="0"/>
      <dgm:spPr/>
    </dgm:pt>
    <dgm:pt modelId="{654B24B1-1273-44D2-8349-F75D5C586C1F}" type="pres">
      <dgm:prSet presAssocID="{D4356C1B-CA0E-4BDF-B7BE-994869AD836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BC83A-8E36-4B63-80C9-D0AA7CF24806}" type="pres">
      <dgm:prSet presAssocID="{55E99FA3-4623-4C7E-B257-B920BC76CF94}" presName="sibTrans" presStyleCnt="0"/>
      <dgm:spPr/>
    </dgm:pt>
    <dgm:pt modelId="{70C9CA1E-ABB2-42E9-B091-B69461D4E616}" type="pres">
      <dgm:prSet presAssocID="{FB4B1E81-325F-4DBE-8182-55275DF09B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92A15-2730-47F8-B249-162C3D12BDE7}" type="pres">
      <dgm:prSet presAssocID="{41E5355D-DADF-4CF6-B09D-393EA12CD480}" presName="sibTrans" presStyleCnt="0"/>
      <dgm:spPr/>
    </dgm:pt>
    <dgm:pt modelId="{F2A1BDB4-7D6F-4BD1-B367-D7FF042DD9DD}" type="pres">
      <dgm:prSet presAssocID="{B1300E82-6728-45E4-9893-E4CA7FFE40D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0FDEC-737C-40BC-B9D8-DEFC85C05966}" type="presOf" srcId="{D4356C1B-CA0E-4BDF-B7BE-994869AD836E}" destId="{654B24B1-1273-44D2-8349-F75D5C586C1F}" srcOrd="0" destOrd="0" presId="urn:microsoft.com/office/officeart/2005/8/layout/hProcess9"/>
    <dgm:cxn modelId="{67DA44E3-951D-42AB-98B3-6DD1DADBF2AE}" type="presOf" srcId="{FB4B1E81-325F-4DBE-8182-55275DF09B25}" destId="{70C9CA1E-ABB2-42E9-B091-B69461D4E616}" srcOrd="0" destOrd="0" presId="urn:microsoft.com/office/officeart/2005/8/layout/hProcess9"/>
    <dgm:cxn modelId="{AEB77962-9576-447B-A5B7-D70D27D94D30}" type="presOf" srcId="{B1300E82-6728-45E4-9893-E4CA7FFE40DD}" destId="{F2A1BDB4-7D6F-4BD1-B367-D7FF042DD9DD}" srcOrd="0" destOrd="0" presId="urn:microsoft.com/office/officeart/2005/8/layout/hProcess9"/>
    <dgm:cxn modelId="{B6687753-0984-4B73-83E8-ACA570CB9D2F}" srcId="{A56768B5-CC98-43F7-8DFA-7C886C30AB45}" destId="{FB4B1E81-325F-4DBE-8182-55275DF09B25}" srcOrd="1" destOrd="0" parTransId="{9169CB33-C9D5-4C61-A253-4404389CDC7B}" sibTransId="{41E5355D-DADF-4CF6-B09D-393EA12CD480}"/>
    <dgm:cxn modelId="{89709A98-B5CF-4CAA-9D3B-448FD184BB7B}" srcId="{A56768B5-CC98-43F7-8DFA-7C886C30AB45}" destId="{D4356C1B-CA0E-4BDF-B7BE-994869AD836E}" srcOrd="0" destOrd="0" parTransId="{020BB365-3CB1-417B-8724-6402A1CE6E8D}" sibTransId="{55E99FA3-4623-4C7E-B257-B920BC76CF94}"/>
    <dgm:cxn modelId="{B0871B30-D8B4-4A37-998E-D32C694F0315}" type="presOf" srcId="{A56768B5-CC98-43F7-8DFA-7C886C30AB45}" destId="{00EB81AE-5575-4475-9CB5-06D55B610784}" srcOrd="0" destOrd="0" presId="urn:microsoft.com/office/officeart/2005/8/layout/hProcess9"/>
    <dgm:cxn modelId="{F324ABE3-03B5-4548-988D-181D3744E959}" srcId="{A56768B5-CC98-43F7-8DFA-7C886C30AB45}" destId="{B1300E82-6728-45E4-9893-E4CA7FFE40DD}" srcOrd="2" destOrd="0" parTransId="{5524B886-6B8B-45C7-90B1-AE89E004F243}" sibTransId="{6BC0D94C-6A95-4444-B782-03A6B854F0B9}"/>
    <dgm:cxn modelId="{4C40499C-1D68-4EDE-8DDE-1B454315AD85}" type="presParOf" srcId="{00EB81AE-5575-4475-9CB5-06D55B610784}" destId="{9FE3DE05-EF97-422F-8806-E070D34FF9FD}" srcOrd="0" destOrd="0" presId="urn:microsoft.com/office/officeart/2005/8/layout/hProcess9"/>
    <dgm:cxn modelId="{B80A6FEB-A225-4625-9B4D-AE69FAD921D5}" type="presParOf" srcId="{00EB81AE-5575-4475-9CB5-06D55B610784}" destId="{3223C3FD-4F54-4FA8-8055-C0ECE587C94D}" srcOrd="1" destOrd="0" presId="urn:microsoft.com/office/officeart/2005/8/layout/hProcess9"/>
    <dgm:cxn modelId="{8047D3ED-AD3D-4434-AFD0-C27CBB8D1A00}" type="presParOf" srcId="{3223C3FD-4F54-4FA8-8055-C0ECE587C94D}" destId="{654B24B1-1273-44D2-8349-F75D5C586C1F}" srcOrd="0" destOrd="0" presId="urn:microsoft.com/office/officeart/2005/8/layout/hProcess9"/>
    <dgm:cxn modelId="{2D239D31-1E28-4784-B1C0-120218C5C218}" type="presParOf" srcId="{3223C3FD-4F54-4FA8-8055-C0ECE587C94D}" destId="{0E3BC83A-8E36-4B63-80C9-D0AA7CF24806}" srcOrd="1" destOrd="0" presId="urn:microsoft.com/office/officeart/2005/8/layout/hProcess9"/>
    <dgm:cxn modelId="{8521D0D5-016B-48BD-BF45-AB6C38EA2450}" type="presParOf" srcId="{3223C3FD-4F54-4FA8-8055-C0ECE587C94D}" destId="{70C9CA1E-ABB2-42E9-B091-B69461D4E616}" srcOrd="2" destOrd="0" presId="urn:microsoft.com/office/officeart/2005/8/layout/hProcess9"/>
    <dgm:cxn modelId="{3DA3090F-E627-4FD5-96CC-77112C86E100}" type="presParOf" srcId="{3223C3FD-4F54-4FA8-8055-C0ECE587C94D}" destId="{3FA92A15-2730-47F8-B249-162C3D12BDE7}" srcOrd="3" destOrd="0" presId="urn:microsoft.com/office/officeart/2005/8/layout/hProcess9"/>
    <dgm:cxn modelId="{FDEF0872-2823-4D97-A9A1-0DBEF1971F2E}" type="presParOf" srcId="{3223C3FD-4F54-4FA8-8055-C0ECE587C94D}" destId="{F2A1BDB4-7D6F-4BD1-B367-D7FF042DD9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6768B5-CC98-43F7-8DFA-7C886C30AB4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4356C1B-CA0E-4BDF-B7BE-994869AD836E}">
      <dgm:prSet phldrT="[Текст]" custT="1"/>
      <dgm:spPr/>
      <dgm:t>
        <a:bodyPr/>
        <a:lstStyle/>
        <a:p>
          <a:r>
            <a:rPr lang="ru-RU" sz="2400" b="1" dirty="0"/>
            <a:t>Окрики,</a:t>
          </a:r>
          <a:r>
            <a:rPr lang="ru-RU" sz="2400" b="1" baseline="0" dirty="0"/>
            <a:t> наказания, насмешки, ирония</a:t>
          </a:r>
          <a:endParaRPr lang="ru-RU" sz="2400" b="1" dirty="0"/>
        </a:p>
      </dgm:t>
    </dgm:pt>
    <dgm:pt modelId="{020BB365-3CB1-417B-8724-6402A1CE6E8D}" type="parTrans" cxnId="{89709A98-B5CF-4CAA-9D3B-448FD184BB7B}">
      <dgm:prSet/>
      <dgm:spPr/>
      <dgm:t>
        <a:bodyPr/>
        <a:lstStyle/>
        <a:p>
          <a:endParaRPr lang="ru-RU"/>
        </a:p>
      </dgm:t>
    </dgm:pt>
    <dgm:pt modelId="{55E99FA3-4623-4C7E-B257-B920BC76CF94}" type="sibTrans" cxnId="{89709A98-B5CF-4CAA-9D3B-448FD184BB7B}">
      <dgm:prSet/>
      <dgm:spPr/>
      <dgm:t>
        <a:bodyPr/>
        <a:lstStyle/>
        <a:p>
          <a:endParaRPr lang="ru-RU"/>
        </a:p>
      </dgm:t>
    </dgm:pt>
    <dgm:pt modelId="{FB4B1E81-325F-4DBE-8182-55275DF09B25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b="1" dirty="0">
              <a:solidFill>
                <a:schemeClr val="accent1"/>
              </a:solidFill>
            </a:rPr>
            <a:t>Не устраняют недостатки в поведении</a:t>
          </a:r>
        </a:p>
      </dgm:t>
    </dgm:pt>
    <dgm:pt modelId="{9169CB33-C9D5-4C61-A253-4404389CDC7B}" type="parTrans" cxnId="{B6687753-0984-4B73-83E8-ACA570CB9D2F}">
      <dgm:prSet/>
      <dgm:spPr/>
      <dgm:t>
        <a:bodyPr/>
        <a:lstStyle/>
        <a:p>
          <a:endParaRPr lang="ru-RU"/>
        </a:p>
      </dgm:t>
    </dgm:pt>
    <dgm:pt modelId="{41E5355D-DADF-4CF6-B09D-393EA12CD480}" type="sibTrans" cxnId="{B6687753-0984-4B73-83E8-ACA570CB9D2F}">
      <dgm:prSet/>
      <dgm:spPr/>
      <dgm:t>
        <a:bodyPr/>
        <a:lstStyle/>
        <a:p>
          <a:endParaRPr lang="ru-RU"/>
        </a:p>
      </dgm:t>
    </dgm:pt>
    <dgm:pt modelId="{B1300E82-6728-45E4-9893-E4CA7FFE40DD}">
      <dgm:prSet phldrT="[Текст]"/>
      <dgm:spPr/>
      <dgm:t>
        <a:bodyPr/>
        <a:lstStyle/>
        <a:p>
          <a:r>
            <a:rPr lang="ru-RU" b="1" dirty="0"/>
            <a:t>Снижают самооценку, повышают агрессивность, негативизм, тормозят развитие самоконтроля</a:t>
          </a:r>
        </a:p>
      </dgm:t>
    </dgm:pt>
    <dgm:pt modelId="{5524B886-6B8B-45C7-90B1-AE89E004F243}" type="parTrans" cxnId="{F324ABE3-03B5-4548-988D-181D3744E959}">
      <dgm:prSet/>
      <dgm:spPr/>
      <dgm:t>
        <a:bodyPr/>
        <a:lstStyle/>
        <a:p>
          <a:endParaRPr lang="ru-RU"/>
        </a:p>
      </dgm:t>
    </dgm:pt>
    <dgm:pt modelId="{6BC0D94C-6A95-4444-B782-03A6B854F0B9}" type="sibTrans" cxnId="{F324ABE3-03B5-4548-988D-181D3744E959}">
      <dgm:prSet/>
      <dgm:spPr/>
      <dgm:t>
        <a:bodyPr/>
        <a:lstStyle/>
        <a:p>
          <a:endParaRPr lang="ru-RU"/>
        </a:p>
      </dgm:t>
    </dgm:pt>
    <dgm:pt modelId="{00EB81AE-5575-4475-9CB5-06D55B610784}" type="pres">
      <dgm:prSet presAssocID="{A56768B5-CC98-43F7-8DFA-7C886C30AB45}" presName="CompostProcess" presStyleCnt="0">
        <dgm:presLayoutVars>
          <dgm:dir/>
          <dgm:resizeHandles val="exact"/>
        </dgm:presLayoutVars>
      </dgm:prSet>
      <dgm:spPr/>
    </dgm:pt>
    <dgm:pt modelId="{9FE3DE05-EF97-422F-8806-E070D34FF9FD}" type="pres">
      <dgm:prSet presAssocID="{A56768B5-CC98-43F7-8DFA-7C886C30AB45}" presName="arrow" presStyleLbl="bgShp" presStyleIdx="0" presStyleCnt="1"/>
      <dgm:spPr/>
    </dgm:pt>
    <dgm:pt modelId="{3223C3FD-4F54-4FA8-8055-C0ECE587C94D}" type="pres">
      <dgm:prSet presAssocID="{A56768B5-CC98-43F7-8DFA-7C886C30AB45}" presName="linearProcess" presStyleCnt="0"/>
      <dgm:spPr/>
    </dgm:pt>
    <dgm:pt modelId="{654B24B1-1273-44D2-8349-F75D5C586C1F}" type="pres">
      <dgm:prSet presAssocID="{D4356C1B-CA0E-4BDF-B7BE-994869AD836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BC83A-8E36-4B63-80C9-D0AA7CF24806}" type="pres">
      <dgm:prSet presAssocID="{55E99FA3-4623-4C7E-B257-B920BC76CF94}" presName="sibTrans" presStyleCnt="0"/>
      <dgm:spPr/>
    </dgm:pt>
    <dgm:pt modelId="{70C9CA1E-ABB2-42E9-B091-B69461D4E616}" type="pres">
      <dgm:prSet presAssocID="{FB4B1E81-325F-4DBE-8182-55275DF09B25}" presName="textNode" presStyleLbl="node1" presStyleIdx="1" presStyleCnt="3" custLinFactNeighborX="-21946" custLinFactNeighborY="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92A15-2730-47F8-B249-162C3D12BDE7}" type="pres">
      <dgm:prSet presAssocID="{41E5355D-DADF-4CF6-B09D-393EA12CD480}" presName="sibTrans" presStyleCnt="0"/>
      <dgm:spPr/>
    </dgm:pt>
    <dgm:pt modelId="{F2A1BDB4-7D6F-4BD1-B367-D7FF042DD9DD}" type="pres">
      <dgm:prSet presAssocID="{B1300E82-6728-45E4-9893-E4CA7FFE40D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FA3EF-E6BD-41A8-8628-5EFA488EB3DB}" type="presOf" srcId="{B1300E82-6728-45E4-9893-E4CA7FFE40DD}" destId="{F2A1BDB4-7D6F-4BD1-B367-D7FF042DD9DD}" srcOrd="0" destOrd="0" presId="urn:microsoft.com/office/officeart/2005/8/layout/hProcess9"/>
    <dgm:cxn modelId="{53A1678B-5F55-4253-8A48-6E9C505F5E84}" type="presOf" srcId="{D4356C1B-CA0E-4BDF-B7BE-994869AD836E}" destId="{654B24B1-1273-44D2-8349-F75D5C586C1F}" srcOrd="0" destOrd="0" presId="urn:microsoft.com/office/officeart/2005/8/layout/hProcess9"/>
    <dgm:cxn modelId="{7D649978-7F65-4138-9DAD-448CA4254F1A}" type="presOf" srcId="{A56768B5-CC98-43F7-8DFA-7C886C30AB45}" destId="{00EB81AE-5575-4475-9CB5-06D55B610784}" srcOrd="0" destOrd="0" presId="urn:microsoft.com/office/officeart/2005/8/layout/hProcess9"/>
    <dgm:cxn modelId="{B6687753-0984-4B73-83E8-ACA570CB9D2F}" srcId="{A56768B5-CC98-43F7-8DFA-7C886C30AB45}" destId="{FB4B1E81-325F-4DBE-8182-55275DF09B25}" srcOrd="1" destOrd="0" parTransId="{9169CB33-C9D5-4C61-A253-4404389CDC7B}" sibTransId="{41E5355D-DADF-4CF6-B09D-393EA12CD480}"/>
    <dgm:cxn modelId="{89709A98-B5CF-4CAA-9D3B-448FD184BB7B}" srcId="{A56768B5-CC98-43F7-8DFA-7C886C30AB45}" destId="{D4356C1B-CA0E-4BDF-B7BE-994869AD836E}" srcOrd="0" destOrd="0" parTransId="{020BB365-3CB1-417B-8724-6402A1CE6E8D}" sibTransId="{55E99FA3-4623-4C7E-B257-B920BC76CF94}"/>
    <dgm:cxn modelId="{8BF701B4-37B8-479D-8B5E-BEAFF48A776B}" type="presOf" srcId="{FB4B1E81-325F-4DBE-8182-55275DF09B25}" destId="{70C9CA1E-ABB2-42E9-B091-B69461D4E616}" srcOrd="0" destOrd="0" presId="urn:microsoft.com/office/officeart/2005/8/layout/hProcess9"/>
    <dgm:cxn modelId="{F324ABE3-03B5-4548-988D-181D3744E959}" srcId="{A56768B5-CC98-43F7-8DFA-7C886C30AB45}" destId="{B1300E82-6728-45E4-9893-E4CA7FFE40DD}" srcOrd="2" destOrd="0" parTransId="{5524B886-6B8B-45C7-90B1-AE89E004F243}" sibTransId="{6BC0D94C-6A95-4444-B782-03A6B854F0B9}"/>
    <dgm:cxn modelId="{A547BD74-DD1E-4689-8658-F77EF02DA422}" type="presParOf" srcId="{00EB81AE-5575-4475-9CB5-06D55B610784}" destId="{9FE3DE05-EF97-422F-8806-E070D34FF9FD}" srcOrd="0" destOrd="0" presId="urn:microsoft.com/office/officeart/2005/8/layout/hProcess9"/>
    <dgm:cxn modelId="{32F1C55E-385E-4716-9772-D4874972F440}" type="presParOf" srcId="{00EB81AE-5575-4475-9CB5-06D55B610784}" destId="{3223C3FD-4F54-4FA8-8055-C0ECE587C94D}" srcOrd="1" destOrd="0" presId="urn:microsoft.com/office/officeart/2005/8/layout/hProcess9"/>
    <dgm:cxn modelId="{1305892A-AC36-4D50-B749-4912E0A0A1B8}" type="presParOf" srcId="{3223C3FD-4F54-4FA8-8055-C0ECE587C94D}" destId="{654B24B1-1273-44D2-8349-F75D5C586C1F}" srcOrd="0" destOrd="0" presId="urn:microsoft.com/office/officeart/2005/8/layout/hProcess9"/>
    <dgm:cxn modelId="{18D2A49F-93E2-49FB-A2AD-966A31E24EA2}" type="presParOf" srcId="{3223C3FD-4F54-4FA8-8055-C0ECE587C94D}" destId="{0E3BC83A-8E36-4B63-80C9-D0AA7CF24806}" srcOrd="1" destOrd="0" presId="urn:microsoft.com/office/officeart/2005/8/layout/hProcess9"/>
    <dgm:cxn modelId="{67A69BAB-9273-457A-A32C-6CA61C00F0B4}" type="presParOf" srcId="{3223C3FD-4F54-4FA8-8055-C0ECE587C94D}" destId="{70C9CA1E-ABB2-42E9-B091-B69461D4E616}" srcOrd="2" destOrd="0" presId="urn:microsoft.com/office/officeart/2005/8/layout/hProcess9"/>
    <dgm:cxn modelId="{A7C673B2-E47A-4DE4-9500-B466DF9A114B}" type="presParOf" srcId="{3223C3FD-4F54-4FA8-8055-C0ECE587C94D}" destId="{3FA92A15-2730-47F8-B249-162C3D12BDE7}" srcOrd="3" destOrd="0" presId="urn:microsoft.com/office/officeart/2005/8/layout/hProcess9"/>
    <dgm:cxn modelId="{2AA6F70B-A219-45C4-BD6F-9D28B148E95F}" type="presParOf" srcId="{3223C3FD-4F54-4FA8-8055-C0ECE587C94D}" destId="{F2A1BDB4-7D6F-4BD1-B367-D7FF042DD9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DCF3B-3265-48FC-8CA6-B80378E59C16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355C-20B5-4957-AFC9-2824E4E3C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3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355C-20B5-4957-AFC9-2824E4E3C5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5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355C-20B5-4957-AFC9-2824E4E3C51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9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A9C588-EBD4-478C-AA85-C678AAC7F609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8EFA5A-4AC6-43D5-B7ED-8A28343B2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062912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Самооценка дошкольника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8062912" cy="1752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Рекомендации по формированию адекватной самооценки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Причины индивидуальных особенностей самооценки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/>
              <a:t>   </a:t>
            </a:r>
            <a:r>
              <a:rPr lang="ru-RU" sz="2800" b="1" u="sng" dirty="0"/>
              <a:t>Неадекватно завышенная самооценка:</a:t>
            </a:r>
          </a:p>
          <a:p>
            <a:r>
              <a:rPr lang="ru-RU" sz="2800" dirty="0"/>
              <a:t>Некритичное отношение  со стороны взрослых</a:t>
            </a:r>
          </a:p>
          <a:p>
            <a:r>
              <a:rPr lang="ru-RU" sz="2800" dirty="0"/>
              <a:t>Бедность опыта общения со сверстниками</a:t>
            </a:r>
          </a:p>
          <a:p>
            <a:r>
              <a:rPr lang="ru-RU" sz="2800" dirty="0"/>
              <a:t>Недостаточно развитые способности осознания себя, результатов своей деятельности</a:t>
            </a:r>
          </a:p>
          <a:p>
            <a:r>
              <a:rPr lang="ru-RU" sz="2800" dirty="0"/>
              <a:t>Чрезмерно завышенные требования взрослых (с/оценка – защита)</a:t>
            </a:r>
          </a:p>
          <a:p>
            <a:r>
              <a:rPr lang="ru-RU" sz="2800" dirty="0"/>
              <a:t>Кризис 7 лет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Причины индивидуальных особенностей самооценки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   </a:t>
            </a:r>
            <a:r>
              <a:rPr lang="ru-RU" sz="2800" b="1" u="sng" dirty="0"/>
              <a:t>Заниженная  самооценка:</a:t>
            </a:r>
          </a:p>
          <a:p>
            <a:r>
              <a:rPr lang="ru-RU" sz="2800" dirty="0"/>
              <a:t>Завышенные требования взрослых</a:t>
            </a:r>
          </a:p>
          <a:p>
            <a:r>
              <a:rPr lang="ru-RU" sz="2800" dirty="0"/>
              <a:t>Использование отрицательных оценок</a:t>
            </a:r>
          </a:p>
          <a:p>
            <a:r>
              <a:rPr lang="ru-RU" sz="2800" dirty="0"/>
              <a:t>Большой опыт неудач, неуспеха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Самооценка имеет </a:t>
            </a:r>
            <a:br>
              <a:rPr lang="ru-RU" b="1" dirty="0"/>
            </a:br>
            <a:r>
              <a:rPr lang="ru-RU" b="1" dirty="0"/>
              <a:t>2 компонента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Интеллектуальный </a:t>
            </a:r>
            <a:r>
              <a:rPr lang="ru-RU" dirty="0"/>
              <a:t>– это представление о себе, знания о себе, сравнения с другими и анализ.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Эмоциональный</a:t>
            </a:r>
            <a:r>
              <a:rPr lang="ru-RU" dirty="0"/>
              <a:t> – это отношение к себе, которое формируется из отношений взрослых к ребенку, удовлетворение его положением в семье и среди сверстников.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7494"/>
            <a:ext cx="6851104" cy="1399032"/>
          </a:xfrm>
        </p:spPr>
        <p:txBody>
          <a:bodyPr/>
          <a:lstStyle/>
          <a:p>
            <a:r>
              <a:rPr lang="ru-RU" b="1" dirty="0"/>
              <a:t>ВАЖНО ЗНАТЬ!!!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дошкольном возрасте </a:t>
            </a:r>
          </a:p>
          <a:p>
            <a:pPr>
              <a:buNone/>
            </a:pPr>
            <a:r>
              <a:rPr lang="ru-RU" dirty="0"/>
              <a:t>    преобладает эмоциональный компонент самооценки</a:t>
            </a:r>
          </a:p>
        </p:txBody>
      </p:sp>
      <p:pic>
        <p:nvPicPr>
          <p:cNvPr id="29698" name="Picture 2" descr="http://sladproekt.ru/d/522203/d/atte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153941" cy="195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http://99let.ru.mastertest.ru/wp-content/uploads/2015/10/76592051_1400_1000_5_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499589" cy="249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://www.malinalife.ru/userfiles/picbig/img2011102300080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7" y="3933056"/>
            <a:ext cx="3261869" cy="251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stanews.ru/uploads/posts/2015-09/1441635121_dreamstime_126791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928934"/>
            <a:ext cx="529355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7494"/>
            <a:ext cx="6851104" cy="1399032"/>
          </a:xfrm>
        </p:spPr>
        <p:txBody>
          <a:bodyPr/>
          <a:lstStyle/>
          <a:p>
            <a:r>
              <a:rPr lang="ru-RU" b="1" dirty="0"/>
              <a:t>ВАЖНО ЗНАТЬ!!</a:t>
            </a:r>
            <a:r>
              <a:rPr lang="ru-RU" dirty="0"/>
              <a:t>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Усвоенные от взрослых оценки становятся собственными оценками ребенка</a:t>
            </a:r>
          </a:p>
        </p:txBody>
      </p:sp>
      <p:pic>
        <p:nvPicPr>
          <p:cNvPr id="29698" name="Picture 2" descr="http://sladproekt.ru/d/522203/d/atten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153941" cy="195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ladproekt.ru/d/522203/d/atte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153941" cy="195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7494"/>
            <a:ext cx="6851104" cy="1399032"/>
          </a:xfrm>
        </p:spPr>
        <p:txBody>
          <a:bodyPr/>
          <a:lstStyle/>
          <a:p>
            <a:r>
              <a:rPr lang="ru-RU" b="1" dirty="0"/>
              <a:t>ВАЖНО ЗНАТЬ!!!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427168" cy="4681992"/>
          </a:xfrm>
        </p:spPr>
        <p:txBody>
          <a:bodyPr/>
          <a:lstStyle/>
          <a:p>
            <a:r>
              <a:rPr lang="ru-RU" dirty="0"/>
              <a:t>В дошкольном возрасте деятельность не различима с личностью для самого ребенка ( я плохо сделал что-либо </a:t>
            </a:r>
            <a:r>
              <a:rPr lang="ru-RU" dirty="0">
                <a:sym typeface="Wingdings" pitchFamily="2" charset="2"/>
              </a:rPr>
              <a:t></a:t>
            </a:r>
            <a:r>
              <a:rPr lang="ru-RU" dirty="0"/>
              <a:t> я плохой)</a:t>
            </a:r>
          </a:p>
          <a:p>
            <a:r>
              <a:rPr lang="ru-RU" dirty="0"/>
              <a:t>Если у ребенка не все получается, целесообразнее ему помочь справиться с трудностями, чем упрекать.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ladproekt.ru/d/522203/d/atte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153941" cy="195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7494"/>
            <a:ext cx="6851104" cy="1399032"/>
          </a:xfrm>
        </p:spPr>
        <p:txBody>
          <a:bodyPr/>
          <a:lstStyle/>
          <a:p>
            <a:r>
              <a:rPr lang="ru-RU" b="1" dirty="0"/>
              <a:t>ВАЖНО ЗНАТЬ!!!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427168" cy="4681992"/>
          </a:xfrm>
        </p:spPr>
        <p:txBody>
          <a:bodyPr/>
          <a:lstStyle/>
          <a:p>
            <a:r>
              <a:rPr lang="ru-RU" dirty="0"/>
              <a:t>В дошкольном возрасте самооценка обычно слегка завышена - ребенок только учится оценивать себя</a:t>
            </a:r>
          </a:p>
          <a:p>
            <a:r>
              <a:rPr lang="ru-RU" dirty="0"/>
              <a:t>Замечания  должны быть корректными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ladproekt.ru/d/522203/d/atte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153941" cy="195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7494"/>
            <a:ext cx="6851104" cy="1399032"/>
          </a:xfrm>
        </p:spPr>
        <p:txBody>
          <a:bodyPr/>
          <a:lstStyle/>
          <a:p>
            <a:r>
              <a:rPr lang="ru-RU" b="1" dirty="0"/>
              <a:t>ВАЖНО ЗНАТЬ!!!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427168" cy="4681992"/>
          </a:xfrm>
        </p:spPr>
        <p:txBody>
          <a:bodyPr/>
          <a:lstStyle/>
          <a:p>
            <a:r>
              <a:rPr lang="ru-RU" dirty="0"/>
              <a:t>Сверстники также оказывают влияние на формирование самооценки. Дети говорят то, что думают и чувствуют, и если им кто-то не нравится, то об этом будет сказано открыто. Такая детская непосредственность, может, конечно, занижать уже низкую самооценку, но и повысить ее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7494"/>
            <a:ext cx="6851104" cy="1399032"/>
          </a:xfrm>
        </p:spPr>
        <p:txBody>
          <a:bodyPr/>
          <a:lstStyle/>
          <a:p>
            <a:r>
              <a:rPr lang="ru-RU" b="1" dirty="0"/>
              <a:t>ВАЖНО ЗНАТЬ!!!</a:t>
            </a:r>
          </a:p>
        </p:txBody>
      </p:sp>
      <p:pic>
        <p:nvPicPr>
          <p:cNvPr id="29698" name="Picture 2" descr="http://sladproekt.ru/d/522203/d/atte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153941" cy="195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427168" cy="4681992"/>
          </a:xfrm>
        </p:spPr>
        <p:txBody>
          <a:bodyPr/>
          <a:lstStyle/>
          <a:p>
            <a:r>
              <a:rPr lang="ru-RU" dirty="0"/>
              <a:t>Ребенок приобретает сначала умение оценивать действия других детей, а затем – собственные действия, моральные качества и умения.</a:t>
            </a:r>
            <a:endParaRPr lang="ru-RU" b="1" dirty="0"/>
          </a:p>
          <a:p>
            <a:r>
              <a:rPr lang="ru-RU" b="1" dirty="0"/>
              <a:t>Первичное формирование самооценки у ребенка завершается к 7 годам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Педагогическое  взаимодействие имеет важное значение в развитии и воспитании ребенка, служит инструментом воздействия на личность ребенка.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9938" name="Picture 2" descr="http://www.funlib.ru/cimg/2014/101906/07523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3212976"/>
            <a:ext cx="3861289" cy="256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xn--d1akcekdb2f5ai.xn--p1ai/uploads/posts/2012-10/1351505744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35814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4392488" cy="4968552"/>
          </a:xfrm>
        </p:spPr>
        <p:txBody>
          <a:bodyPr>
            <a:normAutofit/>
          </a:bodyPr>
          <a:lstStyle/>
          <a:p>
            <a:r>
              <a:rPr lang="ru-RU" b="1" dirty="0"/>
              <a:t>Неадекватность самооценки- один из самых неблагоприятных факторов психологического и нравственного развития личности.</a:t>
            </a:r>
            <a:endParaRPr lang="ru-RU" dirty="0"/>
          </a:p>
          <a:p>
            <a:endParaRPr lang="ru-RU" dirty="0"/>
          </a:p>
        </p:txBody>
      </p:sp>
      <p:pic>
        <p:nvPicPr>
          <p:cNvPr id="33794" name="Picture 2" descr="http://vastusashtra.com/wp-content/uploads/2015/01/low-self-esteem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139827" cy="418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Действия, формирующие заниженную самооценку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22960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16"/>
          <p:cNvGrpSpPr/>
          <p:nvPr/>
        </p:nvGrpSpPr>
        <p:grpSpPr>
          <a:xfrm>
            <a:off x="3357554" y="5679282"/>
            <a:ext cx="5266944" cy="892990"/>
            <a:chOff x="2900354" y="2989213"/>
            <a:chExt cx="5266944" cy="1178718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5400000">
              <a:off x="4944467" y="945100"/>
              <a:ext cx="1178718" cy="5266944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900354" y="3104293"/>
              <a:ext cx="5209404" cy="1063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600" kern="1200" dirty="0"/>
                <a:t>Формирует комплекс неполноценности и заниженную самооценку</a:t>
              </a:r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600" kern="1200" dirty="0"/>
                <a:t>Формирует негативизм</a:t>
              </a:r>
            </a:p>
            <a:p>
              <a:pPr marL="0" marR="0" lvl="1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endParaRPr lang="ru-RU" sz="1600" kern="1200" dirty="0"/>
            </a:p>
          </p:txBody>
        </p:sp>
      </p:grpSp>
      <p:grpSp>
        <p:nvGrpSpPr>
          <p:cNvPr id="5" name="Группа 17"/>
          <p:cNvGrpSpPr/>
          <p:nvPr/>
        </p:nvGrpSpPr>
        <p:grpSpPr>
          <a:xfrm>
            <a:off x="357158" y="5500702"/>
            <a:ext cx="2962656" cy="1214422"/>
            <a:chOff x="0" y="2232"/>
            <a:chExt cx="2962656" cy="1473398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232"/>
              <a:ext cx="2962656" cy="14733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6"/>
            <p:cNvSpPr/>
            <p:nvPr/>
          </p:nvSpPr>
          <p:spPr>
            <a:xfrm>
              <a:off x="71925" y="74157"/>
              <a:ext cx="2818806" cy="1329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/>
                <a:t>Негативная оценка прилюдно 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Осторожно с отрицательной оценкой!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700808"/>
          <a:ext cx="813690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Осторожно с отрицательной оценкой!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700808"/>
          <a:ext cx="813690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Для формирования адекватной самооценки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Нельзя позволять, чтобы негативная оценка деятельности ребенка распространялась на его личность, то есть ребенка надо критиковать за его поведение. </a:t>
            </a:r>
          </a:p>
          <a:p>
            <a:r>
              <a:rPr lang="ru-RU" dirty="0"/>
              <a:t>Очень важна </a:t>
            </a:r>
            <a:r>
              <a:rPr lang="ru-RU" u="sng" dirty="0"/>
              <a:t>интонация</a:t>
            </a:r>
            <a:r>
              <a:rPr lang="ru-RU" dirty="0"/>
              <a:t>, </a:t>
            </a:r>
            <a:r>
              <a:rPr lang="ru-RU" u="sng" dirty="0"/>
              <a:t>эмоциональная окраска высказывания, обращенного к ребенк</a:t>
            </a:r>
            <a:r>
              <a:rPr lang="ru-RU" dirty="0"/>
              <a:t>у. Дети реагируют не только на содержание, но и на эмоциональную окраску, в которой заключено отношение к ребенку.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Для формирования адекватной самооценки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Недопустимо сравнивать ребенка (его дела и поступки) с кем-то другим, его нельзя никому противопоставлять, такие сравнения являются с одной стороны, психотравмирующими, а с другой – формируют негативизм, эгоизм, зависть.</a:t>
            </a:r>
          </a:p>
          <a:p>
            <a:r>
              <a:rPr lang="ru-RU" dirty="0"/>
              <a:t>Сравнение – только с самим собой!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Детям с заниженной самооценкой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Обращаться по имени</a:t>
            </a:r>
          </a:p>
          <a:p>
            <a:r>
              <a:rPr lang="ru-RU" dirty="0"/>
              <a:t>Хвалить в присутствии других</a:t>
            </a:r>
          </a:p>
          <a:p>
            <a:r>
              <a:rPr lang="ru-RU" dirty="0"/>
              <a:t>Отмечать </a:t>
            </a:r>
            <a:r>
              <a:rPr lang="ru-RU" u="sng" dirty="0"/>
              <a:t>малейшие</a:t>
            </a:r>
            <a:r>
              <a:rPr lang="ru-RU" dirty="0"/>
              <a:t> достижения</a:t>
            </a:r>
          </a:p>
          <a:p>
            <a:r>
              <a:rPr lang="ru-RU" dirty="0"/>
              <a:t>Создавать ситуации успеха на занятиях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Создание ситуаций успеха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ПРИЕМЫ:</a:t>
            </a:r>
          </a:p>
          <a:p>
            <a:r>
              <a:rPr lang="ru-RU" dirty="0"/>
              <a:t>оказание скрытой помощи, когда педагог в контексте слов,</a:t>
            </a:r>
            <a:br>
              <a:rPr lang="ru-RU" dirty="0"/>
            </a:br>
            <a:r>
              <a:rPr lang="ru-RU" dirty="0"/>
              <a:t>обращённых к ребёнку, вплетает незаметные, но основополагающие</a:t>
            </a:r>
            <a:br>
              <a:rPr lang="ru-RU" dirty="0"/>
            </a:br>
            <a:r>
              <a:rPr lang="ru-RU" dirty="0"/>
              <a:t>подсказки («мне бы хотелось, чтобы ты не забыл о...»)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Создание ситуаций успеха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ПРИЕМЫ:</a:t>
            </a:r>
          </a:p>
          <a:p>
            <a:r>
              <a:rPr lang="ru-RU" dirty="0"/>
              <a:t>Авансированная оценка, провозглашение достоинств </a:t>
            </a:r>
            <a:r>
              <a:rPr lang="ru-RU" u="sng" dirty="0"/>
              <a:t>до</a:t>
            </a:r>
            <a:br>
              <a:rPr lang="ru-RU" u="sng" dirty="0"/>
            </a:br>
            <a:r>
              <a:rPr lang="ru-RU" u="sng" dirty="0"/>
              <a:t>того</a:t>
            </a:r>
            <a:r>
              <a:rPr lang="ru-RU" dirty="0"/>
              <a:t>, как ребёнок приступил к исполнению какой-либо</a:t>
            </a:r>
            <a:br>
              <a:rPr lang="ru-RU" dirty="0"/>
            </a:br>
            <a:r>
              <a:rPr lang="ru-RU" dirty="0"/>
              <a:t>деятельности ( «У тебя это непременно получится, потому что ….)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Создание ситуаций успеха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ПРИЕМЫ:</a:t>
            </a:r>
          </a:p>
          <a:p>
            <a:r>
              <a:rPr lang="ru-RU" dirty="0"/>
              <a:t>«Эмоциональное поглаживание» Похвала педагога: «Молодец.</a:t>
            </a:r>
            <a:br>
              <a:rPr lang="ru-RU" dirty="0"/>
            </a:br>
            <a:r>
              <a:rPr lang="ru-RU" dirty="0"/>
              <a:t>Умница. Ты очень способный, сообразительный» сопровождается</a:t>
            </a:r>
            <a:br>
              <a:rPr lang="ru-RU" dirty="0"/>
            </a:br>
            <a:r>
              <a:rPr lang="ru-RU" dirty="0"/>
              <a:t>лёгким поглаживанием, ласковым прикосновением.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Детям с заниженной самооценкой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Очень эффективно, когда такой ребенок добьется какого-либо успеха, </a:t>
            </a:r>
            <a:r>
              <a:rPr lang="ru-RU" u="sng" dirty="0"/>
              <a:t>привлекать к положительной оценке других детей</a:t>
            </a:r>
            <a:r>
              <a:rPr lang="ru-RU" dirty="0"/>
              <a:t>: </a:t>
            </a:r>
          </a:p>
          <a:p>
            <a:pPr>
              <a:buNone/>
            </a:pPr>
            <a:r>
              <a:rPr lang="ru-RU" i="1" dirty="0"/>
              <a:t> - Посмотрите, как далеко прыгнул Ваня! Правда, молодец?</a:t>
            </a:r>
          </a:p>
          <a:p>
            <a:pPr>
              <a:buNone/>
            </a:pPr>
            <a:r>
              <a:rPr lang="ru-RU" i="1" dirty="0"/>
              <a:t> - Дети, вам нравится этот рисунок? Красивый, видно, что тот, кто рисовал очень старался. А выполнил этот рисунок Ваня.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От уровня самооценки зависит: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Активность </a:t>
            </a:r>
          </a:p>
          <a:p>
            <a:r>
              <a:rPr lang="ru-RU" dirty="0"/>
              <a:t>Организованность</a:t>
            </a:r>
          </a:p>
          <a:p>
            <a:r>
              <a:rPr lang="ru-RU" dirty="0"/>
              <a:t>Чувство собственного достоинства</a:t>
            </a:r>
          </a:p>
          <a:p>
            <a:r>
              <a:rPr lang="ru-RU" dirty="0"/>
              <a:t>Требовательность к себе</a:t>
            </a:r>
          </a:p>
          <a:p>
            <a:endParaRPr lang="ru-RU" dirty="0"/>
          </a:p>
          <a:p>
            <a:r>
              <a:rPr lang="ru-RU" dirty="0"/>
              <a:t>Стремление человека к развитию и самосовершенствованию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86248" y="414338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Детям с заниженной самооценкой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6000"/>
            <a:ext cx="3614734" cy="4572000"/>
          </a:xfrm>
        </p:spPr>
        <p:txBody>
          <a:bodyPr>
            <a:normAutofit/>
          </a:bodyPr>
          <a:lstStyle/>
          <a:p>
            <a:r>
              <a:rPr lang="ru-RU" dirty="0"/>
              <a:t>Полезно вести «дневники достижений»</a:t>
            </a:r>
          </a:p>
          <a:p>
            <a:endParaRPr lang="ru-RU" dirty="0"/>
          </a:p>
        </p:txBody>
      </p:sp>
      <p:pic>
        <p:nvPicPr>
          <p:cNvPr id="4" name="Picture 10" descr="http://cs618320.vk.me/v618320890/133c8/8_hFU91vX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857364"/>
            <a:ext cx="4630449" cy="446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Детям с заниженной самооценкой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Для повышения статусного положения:</a:t>
            </a:r>
          </a:p>
          <a:p>
            <a:r>
              <a:rPr lang="ru-RU" dirty="0"/>
              <a:t>постоянно включать ребенка в игровую деятельность</a:t>
            </a:r>
          </a:p>
          <a:p>
            <a:r>
              <a:rPr lang="ru-RU" dirty="0"/>
              <a:t> почаще давать ему поручения</a:t>
            </a:r>
          </a:p>
          <a:p>
            <a:r>
              <a:rPr lang="ru-RU" dirty="0"/>
              <a:t>давать роли в спектаклях, сценках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Детям с завышенной самооценкой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Использовать детские игры с карточками-фиксаторами ( звездочки, флажки)</a:t>
            </a:r>
          </a:p>
          <a:p>
            <a:r>
              <a:rPr lang="ru-RU" dirty="0"/>
              <a:t>Использовать прием «самокритичный взрослый», когда взрослый на своем примере демонстрирует ребенку правильное отношение к неудачам и успеху, учит ребенка не бояться признать свое поражение и показывает взаимосвязь между стараниями и результатом.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Схема позитивного оценивания ( Ш. </a:t>
            </a:r>
            <a:r>
              <a:rPr lang="ru-RU" b="1" dirty="0" err="1"/>
              <a:t>Амонашвили</a:t>
            </a:r>
            <a:r>
              <a:rPr lang="ru-RU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8358" indent="-514350">
              <a:buFont typeface="+mj-lt"/>
              <a:buAutoNum type="arabicPeriod"/>
            </a:pPr>
            <a:r>
              <a:rPr lang="ru-RU" dirty="0"/>
              <a:t>Положительная оценка ребенка как личности, демонстрация доброжелательного к нему отношения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/>
              <a:t>Указания на ошибки при выполнении задания или нарушения норм поведения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/>
              <a:t>Анализ причин допущенных ошибок и плохого поведения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/>
              <a:t>Обсуждение вместе с ребенком способов исправления ошибок и допустимых форм поведения</a:t>
            </a:r>
          </a:p>
          <a:p>
            <a:pPr marL="578358" indent="-514350">
              <a:buFont typeface="+mj-lt"/>
              <a:buAutoNum type="arabicPeriod"/>
            </a:pPr>
            <a:r>
              <a:rPr lang="ru-RU" dirty="0"/>
              <a:t>Выражение уверенности в том, что у него все получится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20102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Низкую самооценку, сформировавшуюся в дошкольном возрасте сложно поднять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062912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/>
              <a:t>Каждое наше обращение к ребенку, каждая оценка его деятельности, отношение к его успехам и неудачам- оказывает влияние на отношение ребенка к себе</a:t>
            </a:r>
            <a:endParaRPr lang="ru-RU" sz="4000" b="1" dirty="0"/>
          </a:p>
          <a:p>
            <a:endParaRPr lang="ru-RU" dirty="0"/>
          </a:p>
        </p:txBody>
      </p:sp>
      <p:pic>
        <p:nvPicPr>
          <p:cNvPr id="6" name="Picture 4" descr="http://www.samo-ocenka.com/wp-content/uploads/2014/01/-------------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149080"/>
            <a:ext cx="454443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4643446"/>
            <a:ext cx="8229600" cy="1399032"/>
          </a:xfrm>
        </p:spPr>
        <p:txBody>
          <a:bodyPr/>
          <a:lstStyle/>
          <a:p>
            <a:r>
              <a:rPr lang="ru-RU" b="1" dirty="0"/>
              <a:t>Благодарю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artfile.ru/1920x1271_800644_%5bwww.ArtFile.ru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6992"/>
            <a:ext cx="4679262" cy="309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472518" cy="1399032"/>
          </a:xfrm>
        </p:spPr>
        <p:txBody>
          <a:bodyPr/>
          <a:lstStyle/>
          <a:p>
            <a:r>
              <a:rPr lang="ru-RU" b="1" dirty="0"/>
              <a:t>Дети с низкой самооценкой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Хуже учатся</a:t>
            </a:r>
          </a:p>
          <a:p>
            <a:r>
              <a:rPr lang="ru-RU" dirty="0"/>
              <a:t>Плохо ладят со сверстниками, учителями</a:t>
            </a:r>
          </a:p>
          <a:p>
            <a:r>
              <a:rPr lang="ru-RU" dirty="0"/>
              <a:t>Менее успешны во взрослой жизни (карьера, семейная жизнь)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Негативная самооценка может привести 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Развитию нерешительности, застенчивости</a:t>
            </a:r>
          </a:p>
          <a:p>
            <a:pPr lvl="0"/>
            <a:r>
              <a:rPr lang="ru-RU" dirty="0"/>
              <a:t>Эмоциональной неустойчивости (обидчивости)</a:t>
            </a:r>
          </a:p>
          <a:p>
            <a:pPr lvl="0"/>
            <a:r>
              <a:rPr lang="ru-RU" dirty="0"/>
              <a:t>Страхам</a:t>
            </a:r>
          </a:p>
          <a:p>
            <a:pPr lvl="0"/>
            <a:r>
              <a:rPr lang="ru-RU" dirty="0"/>
              <a:t>Тревожности. Затрудняются контакты с незнакомыми людьми</a:t>
            </a:r>
          </a:p>
          <a:p>
            <a:pPr lvl="0"/>
            <a:r>
              <a:rPr lang="ru-RU" dirty="0"/>
              <a:t>Конфликтности </a:t>
            </a:r>
          </a:p>
          <a:p>
            <a:pPr lvl="0"/>
            <a:r>
              <a:rPr lang="ru-RU" dirty="0"/>
              <a:t>Агрессивности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14348" y="857232"/>
            <a:ext cx="7643866" cy="4214842"/>
            <a:chOff x="928662" y="571480"/>
            <a:chExt cx="7643866" cy="421484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071670" y="3500438"/>
              <a:ext cx="5357850" cy="12858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/>
                <a:t>САМООЦЕНКА РЕБЕНКА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857488" y="1428736"/>
              <a:ext cx="3786214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ПРОЦЕСС ВОСПИТАНИЯ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928662" y="642918"/>
              <a:ext cx="2214578" cy="22145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Семья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6357950" y="571480"/>
              <a:ext cx="2214578" cy="22145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Детский сад</a:t>
              </a: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4357686" y="2428868"/>
              <a:ext cx="928694" cy="92869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 rot="3314650">
              <a:off x="2662957" y="2788304"/>
              <a:ext cx="1000132" cy="5715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 rot="7256047">
              <a:off x="5931423" y="2790381"/>
              <a:ext cx="1000132" cy="5715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Проявления самооценки в поведении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    </a:t>
            </a:r>
            <a:r>
              <a:rPr lang="ru-RU" b="1" u="sng" dirty="0"/>
              <a:t> Неадекватно завышенная самооценка</a:t>
            </a:r>
            <a:r>
              <a:rPr lang="ru-RU" dirty="0"/>
              <a:t>:</a:t>
            </a:r>
          </a:p>
          <a:p>
            <a:r>
              <a:rPr lang="ru-RU" sz="2800" dirty="0"/>
              <a:t>Не склонны анализировать результаты своей деятельности и поступков; не осознают своих неудач</a:t>
            </a:r>
          </a:p>
          <a:p>
            <a:r>
              <a:rPr lang="ru-RU" sz="2800" dirty="0"/>
              <a:t>Не сдержанны, не доводят начатое дело до конца, быстро переключаются с одной деятельности на другую</a:t>
            </a:r>
          </a:p>
          <a:p>
            <a:r>
              <a:rPr lang="ru-RU" sz="2800" dirty="0"/>
              <a:t>Склонны к </a:t>
            </a:r>
            <a:r>
              <a:rPr lang="ru-RU" sz="2800" dirty="0" err="1"/>
              <a:t>демонстративности</a:t>
            </a:r>
            <a:r>
              <a:rPr lang="ru-RU" sz="2800" dirty="0"/>
              <a:t> и доминированию; высокомерны</a:t>
            </a:r>
          </a:p>
          <a:p>
            <a:r>
              <a:rPr lang="ru-RU" sz="2800" dirty="0"/>
              <a:t>Стремятся к лидерству, но в группе могут быть не приняты, т.к не склонны к сотрудничеству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Проявления самооценки в поведении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/>
              <a:t>      </a:t>
            </a:r>
            <a:r>
              <a:rPr lang="ru-RU" b="1" u="sng" dirty="0"/>
              <a:t>Адекватная и высокая самооценка</a:t>
            </a:r>
            <a:r>
              <a:rPr lang="ru-RU" dirty="0"/>
              <a:t>:</a:t>
            </a:r>
          </a:p>
          <a:p>
            <a:r>
              <a:rPr lang="ru-RU" dirty="0"/>
              <a:t>Уверены в себе, активны, уравновешенны</a:t>
            </a:r>
          </a:p>
          <a:p>
            <a:r>
              <a:rPr lang="ru-RU" dirty="0"/>
              <a:t>Настойчивы в достижении цели</a:t>
            </a:r>
          </a:p>
          <a:p>
            <a:r>
              <a:rPr lang="ru-RU" dirty="0"/>
              <a:t>Стремятся сотрудничать, помогать другим</a:t>
            </a:r>
          </a:p>
          <a:p>
            <a:r>
              <a:rPr lang="ru-RU" dirty="0"/>
              <a:t>Общительны, дружелюбны</a:t>
            </a:r>
          </a:p>
          <a:p>
            <a:r>
              <a:rPr lang="ru-RU" dirty="0"/>
              <a:t>Стремятся к успеху, склонны анализировать результаты своей деятельности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Проявления самооценки в поведении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      </a:t>
            </a:r>
            <a:r>
              <a:rPr lang="ru-RU" b="1" u="sng" dirty="0"/>
              <a:t>Заниженная  самооценка</a:t>
            </a:r>
            <a:r>
              <a:rPr lang="ru-RU" dirty="0"/>
              <a:t>:</a:t>
            </a:r>
          </a:p>
          <a:p>
            <a:r>
              <a:rPr lang="ru-RU" dirty="0"/>
              <a:t>Нерешительны, малообщительны, недоверчивы, скованны в движениях</a:t>
            </a:r>
          </a:p>
          <a:p>
            <a:r>
              <a:rPr lang="ru-RU" dirty="0"/>
              <a:t>Очень чувствительны</a:t>
            </a:r>
          </a:p>
          <a:p>
            <a:r>
              <a:rPr lang="ru-RU" dirty="0"/>
              <a:t>Тревожны, не уверены в себе</a:t>
            </a:r>
          </a:p>
          <a:p>
            <a:r>
              <a:rPr lang="ru-RU" dirty="0"/>
              <a:t>Стремятся избегать неудач, </a:t>
            </a:r>
            <a:r>
              <a:rPr lang="ru-RU" dirty="0" err="1"/>
              <a:t>малоинициативны</a:t>
            </a:r>
            <a:endParaRPr lang="ru-RU" dirty="0"/>
          </a:p>
          <a:p>
            <a:r>
              <a:rPr lang="ru-RU" dirty="0"/>
              <a:t>Часто имеют низкий статус в группе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740</TotalTime>
  <Words>1037</Words>
  <Application>Microsoft Office PowerPoint</Application>
  <PresentationFormat>Экран (4:3)</PresentationFormat>
  <Paragraphs>144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Calibri</vt:lpstr>
      <vt:lpstr>Century Gothic</vt:lpstr>
      <vt:lpstr>Verdana</vt:lpstr>
      <vt:lpstr>Wingdings</vt:lpstr>
      <vt:lpstr>Wingdings 2</vt:lpstr>
      <vt:lpstr>Яркая</vt:lpstr>
      <vt:lpstr>Самооценка дошкольника</vt:lpstr>
      <vt:lpstr>Презентация PowerPoint</vt:lpstr>
      <vt:lpstr>От уровня самооценки зависит:</vt:lpstr>
      <vt:lpstr>Дети с низкой самооценкой</vt:lpstr>
      <vt:lpstr>Негативная самооценка может привести к:</vt:lpstr>
      <vt:lpstr>Презентация PowerPoint</vt:lpstr>
      <vt:lpstr>Проявления самооценки в поведении</vt:lpstr>
      <vt:lpstr>Проявления самооценки в поведении</vt:lpstr>
      <vt:lpstr>Проявления самооценки в поведении</vt:lpstr>
      <vt:lpstr>Причины индивидуальных особенностей самооценки</vt:lpstr>
      <vt:lpstr>Причины индивидуальных особенностей самооценки</vt:lpstr>
      <vt:lpstr> Самооценка имеет  2 компонента</vt:lpstr>
      <vt:lpstr>ВАЖНО ЗНАТЬ!!!</vt:lpstr>
      <vt:lpstr>ВАЖНО ЗНАТЬ!!!</vt:lpstr>
      <vt:lpstr>ВАЖНО ЗНАТЬ!!!</vt:lpstr>
      <vt:lpstr>ВАЖНО ЗНАТЬ!!!</vt:lpstr>
      <vt:lpstr>ВАЖНО ЗНАТЬ!!!</vt:lpstr>
      <vt:lpstr>ВАЖНО ЗНАТЬ!!!</vt:lpstr>
      <vt:lpstr>Педагогическое  взаимодействие имеет важное значение в развитии и воспитании ребенка, служит инструментом воздействия на личность ребенка. </vt:lpstr>
      <vt:lpstr>Действия, формирующие заниженную самооценку</vt:lpstr>
      <vt:lpstr>Осторожно с отрицательной оценкой!</vt:lpstr>
      <vt:lpstr>Осторожно с отрицательной оценкой!</vt:lpstr>
      <vt:lpstr>Для формирования адекватной самооценки</vt:lpstr>
      <vt:lpstr>Для формирования адекватной самооценки</vt:lpstr>
      <vt:lpstr>Детям с заниженной самооценкой</vt:lpstr>
      <vt:lpstr> Создание ситуаций успеха</vt:lpstr>
      <vt:lpstr>Создание ситуаций успеха</vt:lpstr>
      <vt:lpstr>Создание ситуаций успеха</vt:lpstr>
      <vt:lpstr>Детям с заниженной самооценкой</vt:lpstr>
      <vt:lpstr>Детям с заниженной самооценкой</vt:lpstr>
      <vt:lpstr>Детям с заниженной самооценкой</vt:lpstr>
      <vt:lpstr>Детям с завышенной самооценкой</vt:lpstr>
      <vt:lpstr>Схема позитивного оценивания ( Ш. Амонашвили)</vt:lpstr>
      <vt:lpstr>   Низкую самооценку, сформировавшуюся в дошкольном возрасте сложно поднять</vt:lpstr>
      <vt:lpstr>Благодарю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Самооценка дошкольника</dc:title>
  <dc:creator>User</dc:creator>
  <cp:lastModifiedBy>MSI3076</cp:lastModifiedBy>
  <cp:revision>79</cp:revision>
  <dcterms:created xsi:type="dcterms:W3CDTF">2016-02-16T04:07:53Z</dcterms:created>
  <dcterms:modified xsi:type="dcterms:W3CDTF">2024-11-26T06:34:55Z</dcterms:modified>
</cp:coreProperties>
</file>